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92" r:id="rId2"/>
    <p:sldId id="331" r:id="rId3"/>
    <p:sldId id="337" r:id="rId4"/>
    <p:sldId id="338" r:id="rId5"/>
    <p:sldId id="340" r:id="rId6"/>
    <p:sldId id="336" r:id="rId7"/>
    <p:sldId id="333" r:id="rId8"/>
    <p:sldId id="334" r:id="rId9"/>
    <p:sldId id="341" r:id="rId10"/>
    <p:sldId id="339" r:id="rId11"/>
    <p:sldId id="335" r:id="rId12"/>
    <p:sldId id="342" r:id="rId13"/>
    <p:sldId id="343" r:id="rId14"/>
    <p:sldId id="344"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A8006"/>
    <a:srgbClr val="FB9705"/>
    <a:srgbClr val="E776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956" autoAdjust="0"/>
    <p:restoredTop sz="94434" autoAdjust="0"/>
  </p:normalViewPr>
  <p:slideViewPr>
    <p:cSldViewPr snapToGrid="0">
      <p:cViewPr varScale="1">
        <p:scale>
          <a:sx n="70" d="100"/>
          <a:sy n="70" d="100"/>
        </p:scale>
        <p:origin x="111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46007-58A2-4B36-9D35-D61FBF75CA44}" type="datetimeFigureOut">
              <a:rPr lang="fr-FR" smtClean="0"/>
              <a:t>02/06/2022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F451C0-9F2A-4C04-8474-17A768749D69}" type="slidenum">
              <a:rPr lang="fr-FR" smtClean="0"/>
              <a:t>‹N°›</a:t>
            </a:fld>
            <a:endParaRPr lang="fr-FR" dirty="0"/>
          </a:p>
        </p:txBody>
      </p:sp>
    </p:spTree>
    <p:extLst>
      <p:ext uri="{BB962C8B-B14F-4D97-AF65-F5344CB8AC3E}">
        <p14:creationId xmlns:p14="http://schemas.microsoft.com/office/powerpoint/2010/main" val="3993877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8F451C0-9F2A-4C04-8474-17A768749D69}" type="slidenum">
              <a:rPr lang="fr-FR" smtClean="0"/>
              <a:t>1</a:t>
            </a:fld>
            <a:endParaRPr lang="fr-FR" dirty="0"/>
          </a:p>
        </p:txBody>
      </p:sp>
    </p:spTree>
    <p:extLst>
      <p:ext uri="{BB962C8B-B14F-4D97-AF65-F5344CB8AC3E}">
        <p14:creationId xmlns:p14="http://schemas.microsoft.com/office/powerpoint/2010/main" val="2001292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EFBC8D55-4EE6-407D-AF1D-564A83F3BEF4}" type="datetimeFigureOut">
              <a:rPr lang="fr-FR" smtClean="0"/>
              <a:t>02/06/2022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1384FF0-C770-4CCB-AC34-18B6C4022543}" type="slidenum">
              <a:rPr lang="fr-FR" smtClean="0"/>
              <a:t>‹N°›</a:t>
            </a:fld>
            <a:endParaRPr lang="fr-FR" dirty="0"/>
          </a:p>
        </p:txBody>
      </p:sp>
    </p:spTree>
    <p:extLst>
      <p:ext uri="{BB962C8B-B14F-4D97-AF65-F5344CB8AC3E}">
        <p14:creationId xmlns:p14="http://schemas.microsoft.com/office/powerpoint/2010/main" val="406794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FBC8D55-4EE6-407D-AF1D-564A83F3BEF4}" type="datetimeFigureOut">
              <a:rPr lang="fr-FR" smtClean="0"/>
              <a:t>02/06/2022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1384FF0-C770-4CCB-AC34-18B6C4022543}" type="slidenum">
              <a:rPr lang="fr-FR" smtClean="0"/>
              <a:t>‹N°›</a:t>
            </a:fld>
            <a:endParaRPr lang="fr-FR" dirty="0"/>
          </a:p>
        </p:txBody>
      </p:sp>
    </p:spTree>
    <p:extLst>
      <p:ext uri="{BB962C8B-B14F-4D97-AF65-F5344CB8AC3E}">
        <p14:creationId xmlns:p14="http://schemas.microsoft.com/office/powerpoint/2010/main" val="193905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FBC8D55-4EE6-407D-AF1D-564A83F3BEF4}" type="datetimeFigureOut">
              <a:rPr lang="fr-FR" smtClean="0"/>
              <a:t>02/06/2022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1384FF0-C770-4CCB-AC34-18B6C4022543}" type="slidenum">
              <a:rPr lang="fr-FR" smtClean="0"/>
              <a:t>‹N°›</a:t>
            </a:fld>
            <a:endParaRPr lang="fr-FR" dirty="0"/>
          </a:p>
        </p:txBody>
      </p:sp>
    </p:spTree>
    <p:extLst>
      <p:ext uri="{BB962C8B-B14F-4D97-AF65-F5344CB8AC3E}">
        <p14:creationId xmlns:p14="http://schemas.microsoft.com/office/powerpoint/2010/main" val="1712785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EFBC8D55-4EE6-407D-AF1D-564A83F3BEF4}" type="datetimeFigureOut">
              <a:rPr lang="fr-FR" smtClean="0"/>
              <a:t>02/06/2022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1384FF0-C770-4CCB-AC34-18B6C4022543}" type="slidenum">
              <a:rPr lang="fr-FR" smtClean="0"/>
              <a:t>‹N°›</a:t>
            </a:fld>
            <a:endParaRPr lang="fr-FR" dirty="0"/>
          </a:p>
        </p:txBody>
      </p:sp>
    </p:spTree>
    <p:extLst>
      <p:ext uri="{BB962C8B-B14F-4D97-AF65-F5344CB8AC3E}">
        <p14:creationId xmlns:p14="http://schemas.microsoft.com/office/powerpoint/2010/main" val="1318797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FBC8D55-4EE6-407D-AF1D-564A83F3BEF4}" type="datetimeFigureOut">
              <a:rPr lang="fr-FR" smtClean="0"/>
              <a:t>02/06/2022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01384FF0-C770-4CCB-AC34-18B6C4022543}" type="slidenum">
              <a:rPr lang="fr-FR" smtClean="0"/>
              <a:t>‹N°›</a:t>
            </a:fld>
            <a:endParaRPr lang="fr-FR" dirty="0"/>
          </a:p>
        </p:txBody>
      </p:sp>
    </p:spTree>
    <p:extLst>
      <p:ext uri="{BB962C8B-B14F-4D97-AF65-F5344CB8AC3E}">
        <p14:creationId xmlns:p14="http://schemas.microsoft.com/office/powerpoint/2010/main" val="4281560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EFBC8D55-4EE6-407D-AF1D-564A83F3BEF4}" type="datetimeFigureOut">
              <a:rPr lang="fr-FR" smtClean="0"/>
              <a:t>02/06/2022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1384FF0-C770-4CCB-AC34-18B6C4022543}" type="slidenum">
              <a:rPr lang="fr-FR" smtClean="0"/>
              <a:t>‹N°›</a:t>
            </a:fld>
            <a:endParaRPr lang="fr-FR" dirty="0"/>
          </a:p>
        </p:txBody>
      </p:sp>
    </p:spTree>
    <p:extLst>
      <p:ext uri="{BB962C8B-B14F-4D97-AF65-F5344CB8AC3E}">
        <p14:creationId xmlns:p14="http://schemas.microsoft.com/office/powerpoint/2010/main" val="1577801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EFBC8D55-4EE6-407D-AF1D-564A83F3BEF4}" type="datetimeFigureOut">
              <a:rPr lang="fr-FR" smtClean="0"/>
              <a:t>02/06/2022</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01384FF0-C770-4CCB-AC34-18B6C4022543}" type="slidenum">
              <a:rPr lang="fr-FR" smtClean="0"/>
              <a:t>‹N°›</a:t>
            </a:fld>
            <a:endParaRPr lang="fr-FR" dirty="0"/>
          </a:p>
        </p:txBody>
      </p:sp>
    </p:spTree>
    <p:extLst>
      <p:ext uri="{BB962C8B-B14F-4D97-AF65-F5344CB8AC3E}">
        <p14:creationId xmlns:p14="http://schemas.microsoft.com/office/powerpoint/2010/main" val="23542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EFBC8D55-4EE6-407D-AF1D-564A83F3BEF4}" type="datetimeFigureOut">
              <a:rPr lang="fr-FR" smtClean="0"/>
              <a:t>02/06/2022</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01384FF0-C770-4CCB-AC34-18B6C4022543}" type="slidenum">
              <a:rPr lang="fr-FR" smtClean="0"/>
              <a:t>‹N°›</a:t>
            </a:fld>
            <a:endParaRPr lang="fr-FR" dirty="0"/>
          </a:p>
        </p:txBody>
      </p:sp>
    </p:spTree>
    <p:extLst>
      <p:ext uri="{BB962C8B-B14F-4D97-AF65-F5344CB8AC3E}">
        <p14:creationId xmlns:p14="http://schemas.microsoft.com/office/powerpoint/2010/main" val="577850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FBC8D55-4EE6-407D-AF1D-564A83F3BEF4}" type="datetimeFigureOut">
              <a:rPr lang="fr-FR" smtClean="0"/>
              <a:t>02/06/2022</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01384FF0-C770-4CCB-AC34-18B6C4022543}" type="slidenum">
              <a:rPr lang="fr-FR" smtClean="0"/>
              <a:t>‹N°›</a:t>
            </a:fld>
            <a:endParaRPr lang="fr-FR" dirty="0"/>
          </a:p>
        </p:txBody>
      </p:sp>
    </p:spTree>
    <p:extLst>
      <p:ext uri="{BB962C8B-B14F-4D97-AF65-F5344CB8AC3E}">
        <p14:creationId xmlns:p14="http://schemas.microsoft.com/office/powerpoint/2010/main" val="977672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FBC8D55-4EE6-407D-AF1D-564A83F3BEF4}" type="datetimeFigureOut">
              <a:rPr lang="fr-FR" smtClean="0"/>
              <a:t>02/06/2022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1384FF0-C770-4CCB-AC34-18B6C4022543}" type="slidenum">
              <a:rPr lang="fr-FR" smtClean="0"/>
              <a:t>‹N°›</a:t>
            </a:fld>
            <a:endParaRPr lang="fr-FR" dirty="0"/>
          </a:p>
        </p:txBody>
      </p:sp>
    </p:spTree>
    <p:extLst>
      <p:ext uri="{BB962C8B-B14F-4D97-AF65-F5344CB8AC3E}">
        <p14:creationId xmlns:p14="http://schemas.microsoft.com/office/powerpoint/2010/main" val="316079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FBC8D55-4EE6-407D-AF1D-564A83F3BEF4}" type="datetimeFigureOut">
              <a:rPr lang="fr-FR" smtClean="0"/>
              <a:t>02/06/2022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01384FF0-C770-4CCB-AC34-18B6C4022543}" type="slidenum">
              <a:rPr lang="fr-FR" smtClean="0"/>
              <a:t>‹N°›</a:t>
            </a:fld>
            <a:endParaRPr lang="fr-FR" dirty="0"/>
          </a:p>
        </p:txBody>
      </p:sp>
    </p:spTree>
    <p:extLst>
      <p:ext uri="{BB962C8B-B14F-4D97-AF65-F5344CB8AC3E}">
        <p14:creationId xmlns:p14="http://schemas.microsoft.com/office/powerpoint/2010/main" val="3140675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C8D55-4EE6-407D-AF1D-564A83F3BEF4}" type="datetimeFigureOut">
              <a:rPr lang="fr-FR" smtClean="0"/>
              <a:t>02/06/2022</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384FF0-C770-4CCB-AC34-18B6C4022543}" type="slidenum">
              <a:rPr lang="fr-FR" smtClean="0"/>
              <a:t>‹N°›</a:t>
            </a:fld>
            <a:endParaRPr lang="fr-FR" dirty="0"/>
          </a:p>
        </p:txBody>
      </p:sp>
    </p:spTree>
    <p:extLst>
      <p:ext uri="{BB962C8B-B14F-4D97-AF65-F5344CB8AC3E}">
        <p14:creationId xmlns:p14="http://schemas.microsoft.com/office/powerpoint/2010/main" val="3274272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0" y="-141668"/>
            <a:ext cx="12192000" cy="6858000"/>
            <a:chOff x="49369" y="68879"/>
            <a:chExt cx="12192000" cy="6858000"/>
          </a:xfrm>
          <a:solidFill>
            <a:schemeClr val="accent2">
              <a:lumMod val="20000"/>
              <a:lumOff val="80000"/>
            </a:schemeClr>
          </a:solidFill>
        </p:grpSpPr>
        <p:sp>
          <p:nvSpPr>
            <p:cNvPr id="2" name="Rectangle 1"/>
            <p:cNvSpPr/>
            <p:nvPr/>
          </p:nvSpPr>
          <p:spPr>
            <a:xfrm>
              <a:off x="49369" y="68879"/>
              <a:ext cx="12192000" cy="68580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2"/>
            <p:cNvSpPr/>
            <p:nvPr/>
          </p:nvSpPr>
          <p:spPr>
            <a:xfrm>
              <a:off x="148107" y="2222202"/>
              <a:ext cx="12093262" cy="3139321"/>
            </a:xfrm>
            <a:prstGeom prst="rect">
              <a:avLst/>
            </a:prstGeom>
            <a:grpFill/>
          </p:spPr>
          <p:txBody>
            <a:bodyPr wrap="square">
              <a:spAutoFit/>
            </a:bodyPr>
            <a:lstStyle/>
            <a:p>
              <a:r>
                <a:rPr lang="fr-FR" b="1" dirty="0" smtClean="0"/>
                <a:t>Témoignage de l’évolution : </a:t>
              </a:r>
              <a:r>
                <a:rPr lang="fr-FR" dirty="0" smtClean="0"/>
                <a:t>Voici un témoignage de la situation de la rive nord de la baie d’Authie. On constate une légère progression de l’Authie vers la plage, sans conséquence sur la dune.</a:t>
              </a:r>
            </a:p>
            <a:p>
              <a:endParaRPr lang="fr-FR" dirty="0"/>
            </a:p>
            <a:p>
              <a:r>
                <a:rPr lang="fr-FR" b="1" dirty="0"/>
                <a:t>Témoignage </a:t>
              </a:r>
              <a:r>
                <a:rPr lang="fr-FR" b="1" dirty="0" smtClean="0"/>
                <a:t>d’une obstination</a:t>
              </a:r>
              <a:r>
                <a:rPr lang="fr-FR" dirty="0" smtClean="0"/>
                <a:t>: en fin de diaporama, figure une interview du conservatoire du littoral, réalisée au moment même où le cordon dunaire était en train de céder et que l’on tentait, avec difficulté, de colmater en urgence la brèche avec du sable prélevé sur la plage de Berck.  </a:t>
              </a:r>
            </a:p>
            <a:p>
              <a:endParaRPr lang="fr-FR" dirty="0" smtClean="0"/>
            </a:p>
            <a:p>
              <a:r>
                <a:rPr lang="fr-FR" dirty="0" smtClean="0"/>
                <a:t>Des riverains devraient d’ailleurs bientôt être interrogés sur leur ressenti de ce projet appelé ADAPTO . Pour notre part c’est déjà </a:t>
              </a:r>
              <a:r>
                <a:rPr lang="fr-FR" smtClean="0"/>
                <a:t>fait.</a:t>
              </a:r>
            </a:p>
            <a:p>
              <a:endParaRPr lang="fr-FR" dirty="0" smtClean="0"/>
            </a:p>
            <a:p>
              <a:endParaRPr lang="fr-FR" dirty="0"/>
            </a:p>
          </p:txBody>
        </p:sp>
        <p:sp>
          <p:nvSpPr>
            <p:cNvPr id="4" name="ZoneTexte 3"/>
            <p:cNvSpPr txBox="1"/>
            <p:nvPr/>
          </p:nvSpPr>
          <p:spPr>
            <a:xfrm>
              <a:off x="2736314" y="506596"/>
              <a:ext cx="7763600" cy="707886"/>
            </a:xfrm>
            <a:prstGeom prst="rect">
              <a:avLst/>
            </a:prstGeom>
            <a:grpFill/>
          </p:spPr>
          <p:txBody>
            <a:bodyPr wrap="none" rtlCol="0">
              <a:spAutoFit/>
            </a:bodyPr>
            <a:lstStyle/>
            <a:p>
              <a:r>
                <a:rPr lang="fr-FR" sz="2000" b="1" dirty="0" smtClean="0"/>
                <a:t>                    31 mai 2022, après les grandes marées</a:t>
              </a:r>
            </a:p>
            <a:p>
              <a:r>
                <a:rPr lang="fr-FR" sz="2000" b="1" dirty="0" smtClean="0"/>
                <a:t>Témoignage de la situation, du bec de perroquet à la digue submersible</a:t>
              </a:r>
            </a:p>
          </p:txBody>
        </p:sp>
      </p:grpSp>
    </p:spTree>
    <p:extLst>
      <p:ext uri="{BB962C8B-B14F-4D97-AF65-F5344CB8AC3E}">
        <p14:creationId xmlns:p14="http://schemas.microsoft.com/office/powerpoint/2010/main" val="28257898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523999" y="0"/>
            <a:ext cx="9144001" cy="6858000"/>
            <a:chOff x="1523999" y="0"/>
            <a:chExt cx="9144001" cy="685800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9" y="0"/>
              <a:ext cx="9144001" cy="6858000"/>
            </a:xfrm>
            <a:prstGeom prst="rect">
              <a:avLst/>
            </a:prstGeom>
          </p:spPr>
        </p:pic>
        <p:sp>
          <p:nvSpPr>
            <p:cNvPr id="3" name="ZoneTexte 2"/>
            <p:cNvSpPr txBox="1"/>
            <p:nvPr/>
          </p:nvSpPr>
          <p:spPr>
            <a:xfrm rot="824367">
              <a:off x="6545877" y="4631842"/>
              <a:ext cx="1189685" cy="276999"/>
            </a:xfrm>
            <a:prstGeom prst="rect">
              <a:avLst/>
            </a:prstGeom>
            <a:noFill/>
          </p:spPr>
          <p:txBody>
            <a:bodyPr wrap="none" rtlCol="0">
              <a:spAutoFit/>
            </a:bodyPr>
            <a:lstStyle/>
            <a:p>
              <a:r>
                <a:rPr lang="fr-FR" sz="1200" b="1" dirty="0" smtClean="0">
                  <a:solidFill>
                    <a:srgbClr val="FFFF00"/>
                  </a:solidFill>
                </a:rPr>
                <a:t>Déflecteur nord</a:t>
              </a:r>
              <a:endParaRPr lang="fr-FR" sz="1200" b="1" dirty="0">
                <a:solidFill>
                  <a:srgbClr val="FFFF00"/>
                </a:solidFill>
              </a:endParaRPr>
            </a:p>
          </p:txBody>
        </p:sp>
        <p:sp>
          <p:nvSpPr>
            <p:cNvPr id="4" name="ZoneTexte 3"/>
            <p:cNvSpPr txBox="1"/>
            <p:nvPr/>
          </p:nvSpPr>
          <p:spPr>
            <a:xfrm>
              <a:off x="4546166" y="3121223"/>
              <a:ext cx="683200" cy="307777"/>
            </a:xfrm>
            <a:prstGeom prst="rect">
              <a:avLst/>
            </a:prstGeom>
            <a:noFill/>
          </p:spPr>
          <p:txBody>
            <a:bodyPr wrap="none" rtlCol="0">
              <a:spAutoFit/>
            </a:bodyPr>
            <a:lstStyle/>
            <a:p>
              <a:r>
                <a:rPr lang="fr-FR" sz="1400" b="1" dirty="0" smtClean="0">
                  <a:solidFill>
                    <a:srgbClr val="FFFF00"/>
                  </a:solidFill>
                </a:rPr>
                <a:t>Authie</a:t>
              </a:r>
              <a:endParaRPr lang="fr-FR" sz="1400" b="1" dirty="0">
                <a:solidFill>
                  <a:srgbClr val="FFFF00"/>
                </a:solidFill>
              </a:endParaRPr>
            </a:p>
          </p:txBody>
        </p:sp>
        <p:sp>
          <p:nvSpPr>
            <p:cNvPr id="5" name="ZoneTexte 4"/>
            <p:cNvSpPr txBox="1"/>
            <p:nvPr/>
          </p:nvSpPr>
          <p:spPr>
            <a:xfrm>
              <a:off x="2041802" y="3862377"/>
              <a:ext cx="683200" cy="307777"/>
            </a:xfrm>
            <a:prstGeom prst="rect">
              <a:avLst/>
            </a:prstGeom>
            <a:noFill/>
          </p:spPr>
          <p:txBody>
            <a:bodyPr wrap="none" rtlCol="0">
              <a:spAutoFit/>
            </a:bodyPr>
            <a:lstStyle/>
            <a:p>
              <a:r>
                <a:rPr lang="fr-FR" sz="1400" b="1" dirty="0" smtClean="0">
                  <a:solidFill>
                    <a:srgbClr val="FFFF00"/>
                  </a:solidFill>
                </a:rPr>
                <a:t>Authie</a:t>
              </a:r>
              <a:endParaRPr lang="fr-FR" sz="1400" b="1" dirty="0">
                <a:solidFill>
                  <a:srgbClr val="FFFF00"/>
                </a:solidFill>
              </a:endParaRPr>
            </a:p>
          </p:txBody>
        </p:sp>
      </p:grpSp>
    </p:spTree>
    <p:extLst>
      <p:ext uri="{BB962C8B-B14F-4D97-AF65-F5344CB8AC3E}">
        <p14:creationId xmlns:p14="http://schemas.microsoft.com/office/powerpoint/2010/main" val="3403887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578590" y="0"/>
            <a:ext cx="9144001" cy="6858000"/>
            <a:chOff x="1578590" y="0"/>
            <a:chExt cx="9144001" cy="685800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8590" y="0"/>
              <a:ext cx="9144001" cy="6858000"/>
            </a:xfrm>
            <a:prstGeom prst="rect">
              <a:avLst/>
            </a:prstGeom>
          </p:spPr>
        </p:pic>
        <p:sp>
          <p:nvSpPr>
            <p:cNvPr id="6" name="ZoneTexte 5"/>
            <p:cNvSpPr txBox="1"/>
            <p:nvPr/>
          </p:nvSpPr>
          <p:spPr>
            <a:xfrm>
              <a:off x="9439700" y="3684544"/>
              <a:ext cx="683200" cy="307777"/>
            </a:xfrm>
            <a:prstGeom prst="rect">
              <a:avLst/>
            </a:prstGeom>
            <a:noFill/>
          </p:spPr>
          <p:txBody>
            <a:bodyPr wrap="none" rtlCol="0">
              <a:spAutoFit/>
            </a:bodyPr>
            <a:lstStyle/>
            <a:p>
              <a:r>
                <a:rPr lang="fr-FR" sz="1400" b="1" dirty="0" smtClean="0">
                  <a:solidFill>
                    <a:srgbClr val="FFFF00"/>
                  </a:solidFill>
                </a:rPr>
                <a:t>Authie</a:t>
              </a:r>
              <a:endParaRPr lang="fr-FR" sz="1400" b="1" dirty="0">
                <a:solidFill>
                  <a:srgbClr val="FFFF00"/>
                </a:solidFill>
              </a:endParaRPr>
            </a:p>
          </p:txBody>
        </p:sp>
        <p:sp>
          <p:nvSpPr>
            <p:cNvPr id="8" name="ZoneTexte 7"/>
            <p:cNvSpPr txBox="1"/>
            <p:nvPr/>
          </p:nvSpPr>
          <p:spPr>
            <a:xfrm>
              <a:off x="4576989" y="3376767"/>
              <a:ext cx="1182760" cy="307777"/>
            </a:xfrm>
            <a:prstGeom prst="rect">
              <a:avLst/>
            </a:prstGeom>
            <a:noFill/>
          </p:spPr>
          <p:txBody>
            <a:bodyPr wrap="none" rtlCol="0">
              <a:spAutoFit/>
            </a:bodyPr>
            <a:lstStyle/>
            <a:p>
              <a:r>
                <a:rPr lang="fr-FR" sz="1400" b="1" dirty="0" smtClean="0">
                  <a:solidFill>
                    <a:srgbClr val="FFFF00"/>
                  </a:solidFill>
                </a:rPr>
                <a:t>Digue Barrois</a:t>
              </a:r>
              <a:endParaRPr lang="fr-FR" sz="1400" b="1" dirty="0">
                <a:solidFill>
                  <a:srgbClr val="FFFF00"/>
                </a:solidFill>
              </a:endParaRPr>
            </a:p>
          </p:txBody>
        </p:sp>
        <p:sp>
          <p:nvSpPr>
            <p:cNvPr id="9" name="ZoneTexte 8"/>
            <p:cNvSpPr txBox="1"/>
            <p:nvPr/>
          </p:nvSpPr>
          <p:spPr>
            <a:xfrm>
              <a:off x="7868374" y="3429000"/>
              <a:ext cx="1182760" cy="307777"/>
            </a:xfrm>
            <a:prstGeom prst="rect">
              <a:avLst/>
            </a:prstGeom>
            <a:noFill/>
          </p:spPr>
          <p:txBody>
            <a:bodyPr wrap="none" rtlCol="0">
              <a:spAutoFit/>
            </a:bodyPr>
            <a:lstStyle/>
            <a:p>
              <a:r>
                <a:rPr lang="fr-FR" sz="1400" b="1" dirty="0" smtClean="0">
                  <a:solidFill>
                    <a:srgbClr val="FFFF00"/>
                  </a:solidFill>
                </a:rPr>
                <a:t>Digue Barrois</a:t>
              </a:r>
              <a:endParaRPr lang="fr-FR" sz="1400" b="1" dirty="0">
                <a:solidFill>
                  <a:srgbClr val="FFFF00"/>
                </a:solidFill>
              </a:endParaRPr>
            </a:p>
          </p:txBody>
        </p:sp>
      </p:grpSp>
    </p:spTree>
    <p:extLst>
      <p:ext uri="{BB962C8B-B14F-4D97-AF65-F5344CB8AC3E}">
        <p14:creationId xmlns:p14="http://schemas.microsoft.com/office/powerpoint/2010/main" val="3860709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3666204" y="0"/>
            <a:ext cx="4917649" cy="6858000"/>
            <a:chOff x="3666204" y="0"/>
            <a:chExt cx="4917649" cy="685800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66204" y="0"/>
              <a:ext cx="4917649" cy="6858000"/>
            </a:xfrm>
            <a:prstGeom prst="rect">
              <a:avLst/>
            </a:prstGeom>
          </p:spPr>
        </p:pic>
        <p:sp>
          <p:nvSpPr>
            <p:cNvPr id="6" name="ZoneTexte 5"/>
            <p:cNvSpPr txBox="1"/>
            <p:nvPr/>
          </p:nvSpPr>
          <p:spPr>
            <a:xfrm>
              <a:off x="4587267" y="226022"/>
              <a:ext cx="3075522" cy="584775"/>
            </a:xfrm>
            <a:prstGeom prst="rect">
              <a:avLst/>
            </a:prstGeom>
            <a:noFill/>
          </p:spPr>
          <p:txBody>
            <a:bodyPr wrap="none" rtlCol="0">
              <a:spAutoFit/>
            </a:bodyPr>
            <a:lstStyle/>
            <a:p>
              <a:r>
                <a:rPr lang="fr-FR" sz="1600" b="1" dirty="0" smtClean="0">
                  <a:solidFill>
                    <a:srgbClr val="002060"/>
                  </a:solidFill>
                </a:rPr>
                <a:t>RETOUR SUR LE PROJET ADAPTO </a:t>
              </a:r>
            </a:p>
            <a:p>
              <a:r>
                <a:rPr lang="fr-FR" sz="1600" b="1" dirty="0" smtClean="0">
                  <a:solidFill>
                    <a:srgbClr val="002060"/>
                  </a:solidFill>
                </a:rPr>
                <a:t>DU CONSERVATOIRE DU LITTORAL</a:t>
              </a:r>
              <a:endParaRPr lang="fr-FR" sz="1600" b="1" dirty="0">
                <a:solidFill>
                  <a:srgbClr val="002060"/>
                </a:solidFill>
              </a:endParaRPr>
            </a:p>
          </p:txBody>
        </p:sp>
      </p:grpSp>
    </p:spTree>
    <p:extLst>
      <p:ext uri="{BB962C8B-B14F-4D97-AF65-F5344CB8AC3E}">
        <p14:creationId xmlns:p14="http://schemas.microsoft.com/office/powerpoint/2010/main" val="1297454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508125" y="0"/>
            <a:ext cx="9175750" cy="6858000"/>
            <a:chOff x="1508125" y="0"/>
            <a:chExt cx="9175750" cy="6858000"/>
          </a:xfrm>
        </p:grpSpPr>
        <p:pic>
          <p:nvPicPr>
            <p:cNvPr id="11266" name="Imag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08125" y="0"/>
              <a:ext cx="9175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ZoneTexte 2"/>
            <p:cNvSpPr txBox="1">
              <a:spLocks noChangeArrowheads="1"/>
            </p:cNvSpPr>
            <p:nvPr/>
          </p:nvSpPr>
          <p:spPr bwMode="auto">
            <a:xfrm>
              <a:off x="4186952" y="4875034"/>
              <a:ext cx="544072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2000" b="1" dirty="0" smtClean="0">
                  <a:solidFill>
                    <a:schemeClr val="bg1"/>
                  </a:solidFill>
                </a:rPr>
                <a:t>Illustration de l’urgence</a:t>
              </a:r>
            </a:p>
            <a:p>
              <a:pPr>
                <a:lnSpc>
                  <a:spcPct val="100000"/>
                </a:lnSpc>
                <a:spcBef>
                  <a:spcPct val="0"/>
                </a:spcBef>
                <a:buFontTx/>
                <a:buNone/>
              </a:pPr>
              <a:r>
                <a:rPr lang="fr-FR" altLang="fr-FR" sz="2000" b="1" dirty="0" smtClean="0">
                  <a:solidFill>
                    <a:schemeClr val="bg1"/>
                  </a:solidFill>
                </a:rPr>
                <a:t>Le 8 octobre 2018 au bois de sapins</a:t>
              </a:r>
            </a:p>
            <a:p>
              <a:pPr>
                <a:lnSpc>
                  <a:spcPct val="100000"/>
                </a:lnSpc>
                <a:spcBef>
                  <a:spcPct val="0"/>
                </a:spcBef>
                <a:buFontTx/>
                <a:buNone/>
              </a:pPr>
              <a:r>
                <a:rPr lang="fr-FR" altLang="fr-FR" sz="2000" b="1" dirty="0" smtClean="0">
                  <a:solidFill>
                    <a:schemeClr val="bg1"/>
                  </a:solidFill>
                </a:rPr>
                <a:t>Il restait moins entre 5 et 10m de dune à l’endroit</a:t>
              </a:r>
            </a:p>
            <a:p>
              <a:pPr>
                <a:lnSpc>
                  <a:spcPct val="100000"/>
                </a:lnSpc>
                <a:spcBef>
                  <a:spcPct val="0"/>
                </a:spcBef>
                <a:buFontTx/>
                <a:buNone/>
              </a:pPr>
              <a:r>
                <a:rPr lang="fr-FR" altLang="fr-FR" sz="2000" b="1" dirty="0">
                  <a:solidFill>
                    <a:schemeClr val="bg1"/>
                  </a:solidFill>
                </a:rPr>
                <a:t>l</a:t>
              </a:r>
              <a:r>
                <a:rPr lang="fr-FR" altLang="fr-FR" sz="2000" b="1" dirty="0" smtClean="0">
                  <a:solidFill>
                    <a:schemeClr val="bg1"/>
                  </a:solidFill>
                </a:rPr>
                <a:t>e plus fragile</a:t>
              </a:r>
              <a:endParaRPr lang="fr-FR" altLang="fr-FR" sz="2000" b="1" dirty="0">
                <a:solidFill>
                  <a:schemeClr val="bg1"/>
                </a:solidFill>
              </a:endParaRPr>
            </a:p>
          </p:txBody>
        </p:sp>
      </p:grpSp>
    </p:spTree>
    <p:extLst>
      <p:ext uri="{BB962C8B-B14F-4D97-AF65-F5344CB8AC3E}">
        <p14:creationId xmlns:p14="http://schemas.microsoft.com/office/powerpoint/2010/main" val="751226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514197" y="0"/>
            <a:ext cx="9546268" cy="6858000"/>
            <a:chOff x="1459606" y="0"/>
            <a:chExt cx="9546268" cy="685800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59606" y="0"/>
              <a:ext cx="9144000" cy="6858000"/>
            </a:xfrm>
            <a:prstGeom prst="rect">
              <a:avLst/>
            </a:prstGeom>
          </p:spPr>
        </p:pic>
        <p:sp>
          <p:nvSpPr>
            <p:cNvPr id="4" name="ZoneTexte 2"/>
            <p:cNvSpPr txBox="1">
              <a:spLocks noChangeArrowheads="1"/>
            </p:cNvSpPr>
            <p:nvPr/>
          </p:nvSpPr>
          <p:spPr bwMode="auto">
            <a:xfrm>
              <a:off x="1459606" y="279893"/>
              <a:ext cx="95462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fr-FR" altLang="fr-FR" sz="2000" b="1" dirty="0" smtClean="0"/>
                <a:t>Illustration</a:t>
              </a:r>
            </a:p>
            <a:p>
              <a:pPr>
                <a:lnSpc>
                  <a:spcPct val="100000"/>
                </a:lnSpc>
                <a:spcBef>
                  <a:spcPct val="0"/>
                </a:spcBef>
                <a:buFontTx/>
                <a:buNone/>
              </a:pPr>
              <a:r>
                <a:rPr lang="fr-FR" altLang="fr-FR" sz="2000" b="1" dirty="0" smtClean="0"/>
                <a:t>Novembre 2019, bec de perroquet , début des travaux, impossibilité de </a:t>
              </a:r>
            </a:p>
            <a:p>
              <a:pPr>
                <a:lnSpc>
                  <a:spcPct val="100000"/>
                </a:lnSpc>
                <a:spcBef>
                  <a:spcPct val="0"/>
                </a:spcBef>
                <a:buFontTx/>
                <a:buNone/>
              </a:pPr>
              <a:r>
                <a:rPr lang="fr-FR" altLang="fr-FR" sz="2000" b="1" dirty="0" smtClean="0"/>
                <a:t>traverser l’Authie. Il faut recourir à la rehausse de l’ancienne digue submersible (Barrois)</a:t>
              </a:r>
              <a:endParaRPr lang="fr-FR" altLang="fr-FR" sz="2000" b="1" dirty="0"/>
            </a:p>
          </p:txBody>
        </p:sp>
        <p:sp>
          <p:nvSpPr>
            <p:cNvPr id="5" name="ZoneTexte 4"/>
            <p:cNvSpPr txBox="1"/>
            <p:nvPr/>
          </p:nvSpPr>
          <p:spPr>
            <a:xfrm>
              <a:off x="6942666" y="4776314"/>
              <a:ext cx="3244158" cy="954107"/>
            </a:xfrm>
            <a:prstGeom prst="rect">
              <a:avLst/>
            </a:prstGeom>
            <a:noFill/>
          </p:spPr>
          <p:txBody>
            <a:bodyPr wrap="none" rtlCol="0">
              <a:spAutoFit/>
            </a:bodyPr>
            <a:lstStyle/>
            <a:p>
              <a:r>
                <a:rPr lang="fr-FR" sz="1400" dirty="0" smtClean="0">
                  <a:solidFill>
                    <a:schemeClr val="bg1"/>
                  </a:solidFill>
                </a:rPr>
                <a:t>Pour mesurer l’ampleur  du phénomène</a:t>
              </a:r>
            </a:p>
            <a:p>
              <a:r>
                <a:rPr lang="fr-FR" sz="1400" dirty="0" smtClean="0">
                  <a:solidFill>
                    <a:schemeClr val="bg1"/>
                  </a:solidFill>
                </a:rPr>
                <a:t>Comparer la hauteur de l’érosion avec</a:t>
              </a:r>
            </a:p>
            <a:p>
              <a:r>
                <a:rPr lang="fr-FR" sz="1400" dirty="0" smtClean="0">
                  <a:solidFill>
                    <a:schemeClr val="bg1"/>
                  </a:solidFill>
                </a:rPr>
                <a:t> la personne qui progresse dans la falaise</a:t>
              </a:r>
            </a:p>
            <a:p>
              <a:r>
                <a:rPr lang="fr-FR" sz="1400" dirty="0" smtClean="0">
                  <a:solidFill>
                    <a:schemeClr val="bg1"/>
                  </a:solidFill>
                </a:rPr>
                <a:t>de  sable. Oui oui il y a quelqu’un</a:t>
              </a:r>
              <a:endParaRPr lang="fr-FR" sz="1400" dirty="0">
                <a:solidFill>
                  <a:schemeClr val="bg1"/>
                </a:solidFill>
              </a:endParaRPr>
            </a:p>
          </p:txBody>
        </p:sp>
      </p:grpSp>
    </p:spTree>
    <p:extLst>
      <p:ext uri="{BB962C8B-B14F-4D97-AF65-F5344CB8AC3E}">
        <p14:creationId xmlns:p14="http://schemas.microsoft.com/office/powerpoint/2010/main" val="3058569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1633179" y="-153891"/>
            <a:ext cx="9144001" cy="6858000"/>
            <a:chOff x="1633179" y="-153891"/>
            <a:chExt cx="9144001" cy="6858000"/>
          </a:xfrm>
        </p:grpSpPr>
        <p:pic>
          <p:nvPicPr>
            <p:cNvPr id="6" name="Imag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3179" y="-153891"/>
              <a:ext cx="9144001" cy="6858000"/>
            </a:xfrm>
            <a:prstGeom prst="rect">
              <a:avLst/>
            </a:prstGeom>
          </p:spPr>
        </p:pic>
        <p:sp>
          <p:nvSpPr>
            <p:cNvPr id="3" name="ZoneTexte 2"/>
            <p:cNvSpPr txBox="1"/>
            <p:nvPr/>
          </p:nvSpPr>
          <p:spPr>
            <a:xfrm>
              <a:off x="5521980" y="3275111"/>
              <a:ext cx="683200" cy="307777"/>
            </a:xfrm>
            <a:prstGeom prst="rect">
              <a:avLst/>
            </a:prstGeom>
            <a:noFill/>
          </p:spPr>
          <p:txBody>
            <a:bodyPr wrap="none" rtlCol="0">
              <a:spAutoFit/>
            </a:bodyPr>
            <a:lstStyle/>
            <a:p>
              <a:r>
                <a:rPr lang="fr-FR" sz="1400" b="1" dirty="0" smtClean="0">
                  <a:solidFill>
                    <a:srgbClr val="FFFF00"/>
                  </a:solidFill>
                </a:rPr>
                <a:t>Authie</a:t>
              </a:r>
              <a:endParaRPr lang="fr-FR" sz="1400" b="1" dirty="0">
                <a:solidFill>
                  <a:srgbClr val="FFFF00"/>
                </a:solidFill>
              </a:endParaRPr>
            </a:p>
          </p:txBody>
        </p:sp>
        <p:sp>
          <p:nvSpPr>
            <p:cNvPr id="4" name="ZoneTexte 3"/>
            <p:cNvSpPr txBox="1"/>
            <p:nvPr/>
          </p:nvSpPr>
          <p:spPr>
            <a:xfrm rot="455531">
              <a:off x="2394975" y="3347527"/>
              <a:ext cx="1114601" cy="276999"/>
            </a:xfrm>
            <a:prstGeom prst="rect">
              <a:avLst/>
            </a:prstGeom>
            <a:noFill/>
          </p:spPr>
          <p:txBody>
            <a:bodyPr wrap="none" rtlCol="0">
              <a:spAutoFit/>
            </a:bodyPr>
            <a:lstStyle/>
            <a:p>
              <a:r>
                <a:rPr lang="fr-FR" sz="1200" b="1" dirty="0" smtClean="0">
                  <a:solidFill>
                    <a:srgbClr val="FFFF00"/>
                  </a:solidFill>
                </a:rPr>
                <a:t>Déflecteur sud</a:t>
              </a:r>
              <a:endParaRPr lang="fr-FR" sz="1200" b="1" dirty="0">
                <a:solidFill>
                  <a:srgbClr val="FFFF00"/>
                </a:solidFill>
              </a:endParaRPr>
            </a:p>
          </p:txBody>
        </p:sp>
        <p:sp>
          <p:nvSpPr>
            <p:cNvPr id="7" name="ZoneTexte 6"/>
            <p:cNvSpPr txBox="1"/>
            <p:nvPr/>
          </p:nvSpPr>
          <p:spPr>
            <a:xfrm rot="1054249">
              <a:off x="7218312" y="4605396"/>
              <a:ext cx="1189685" cy="276999"/>
            </a:xfrm>
            <a:prstGeom prst="rect">
              <a:avLst/>
            </a:prstGeom>
            <a:noFill/>
          </p:spPr>
          <p:txBody>
            <a:bodyPr wrap="none" rtlCol="0">
              <a:spAutoFit/>
            </a:bodyPr>
            <a:lstStyle/>
            <a:p>
              <a:r>
                <a:rPr lang="fr-FR" sz="1200" b="1" dirty="0" smtClean="0">
                  <a:solidFill>
                    <a:srgbClr val="FFFF00"/>
                  </a:solidFill>
                </a:rPr>
                <a:t>Déflecteur nord</a:t>
              </a:r>
              <a:endParaRPr lang="fr-FR" sz="1200" b="1" dirty="0">
                <a:solidFill>
                  <a:srgbClr val="FFFF00"/>
                </a:solidFill>
              </a:endParaRPr>
            </a:p>
          </p:txBody>
        </p:sp>
      </p:grpSp>
    </p:spTree>
    <p:extLst>
      <p:ext uri="{BB962C8B-B14F-4D97-AF65-F5344CB8AC3E}">
        <p14:creationId xmlns:p14="http://schemas.microsoft.com/office/powerpoint/2010/main" val="1131385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523999" y="0"/>
            <a:ext cx="9144001" cy="6858000"/>
            <a:chOff x="1523999" y="0"/>
            <a:chExt cx="9144001" cy="685800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9" y="0"/>
              <a:ext cx="9144001" cy="6858000"/>
            </a:xfrm>
            <a:prstGeom prst="rect">
              <a:avLst/>
            </a:prstGeom>
          </p:spPr>
        </p:pic>
        <p:sp>
          <p:nvSpPr>
            <p:cNvPr id="3" name="ZoneTexte 2"/>
            <p:cNvSpPr txBox="1"/>
            <p:nvPr/>
          </p:nvSpPr>
          <p:spPr>
            <a:xfrm>
              <a:off x="2219222" y="2251529"/>
              <a:ext cx="1702454" cy="769441"/>
            </a:xfrm>
            <a:prstGeom prst="rect">
              <a:avLst/>
            </a:prstGeom>
            <a:noFill/>
          </p:spPr>
          <p:txBody>
            <a:bodyPr wrap="none" rtlCol="0">
              <a:spAutoFit/>
            </a:bodyPr>
            <a:lstStyle/>
            <a:p>
              <a:r>
                <a:rPr lang="fr-FR" sz="4400" b="1" dirty="0">
                  <a:solidFill>
                    <a:srgbClr val="FFFF00"/>
                  </a:solidFill>
                </a:rPr>
                <a:t>Z</a:t>
              </a:r>
              <a:r>
                <a:rPr lang="fr-FR" sz="4400" b="1" dirty="0" smtClean="0">
                  <a:solidFill>
                    <a:srgbClr val="FFFF00"/>
                  </a:solidFill>
                </a:rPr>
                <a:t>OOM</a:t>
              </a:r>
              <a:endParaRPr lang="fr-FR" sz="4400" b="1" dirty="0">
                <a:solidFill>
                  <a:srgbClr val="FFFF00"/>
                </a:solidFill>
              </a:endParaRPr>
            </a:p>
          </p:txBody>
        </p:sp>
        <p:sp>
          <p:nvSpPr>
            <p:cNvPr id="4" name="ZoneTexte 3"/>
            <p:cNvSpPr txBox="1"/>
            <p:nvPr/>
          </p:nvSpPr>
          <p:spPr>
            <a:xfrm rot="455531">
              <a:off x="6298234" y="2113029"/>
              <a:ext cx="1114601" cy="276999"/>
            </a:xfrm>
            <a:prstGeom prst="rect">
              <a:avLst/>
            </a:prstGeom>
            <a:noFill/>
          </p:spPr>
          <p:txBody>
            <a:bodyPr wrap="none" rtlCol="0">
              <a:spAutoFit/>
            </a:bodyPr>
            <a:lstStyle/>
            <a:p>
              <a:r>
                <a:rPr lang="fr-FR" sz="1200" b="1" dirty="0" smtClean="0">
                  <a:solidFill>
                    <a:srgbClr val="FFFF00"/>
                  </a:solidFill>
                </a:rPr>
                <a:t>Déflecteur sud</a:t>
              </a:r>
              <a:endParaRPr lang="fr-FR" sz="1200" b="1" dirty="0">
                <a:solidFill>
                  <a:srgbClr val="FFFF00"/>
                </a:solidFill>
              </a:endParaRPr>
            </a:p>
          </p:txBody>
        </p:sp>
        <p:sp>
          <p:nvSpPr>
            <p:cNvPr id="5" name="ZoneTexte 4"/>
            <p:cNvSpPr txBox="1"/>
            <p:nvPr/>
          </p:nvSpPr>
          <p:spPr>
            <a:xfrm>
              <a:off x="4593933" y="3875613"/>
              <a:ext cx="683200" cy="307777"/>
            </a:xfrm>
            <a:prstGeom prst="rect">
              <a:avLst/>
            </a:prstGeom>
            <a:noFill/>
          </p:spPr>
          <p:txBody>
            <a:bodyPr wrap="none" rtlCol="0">
              <a:spAutoFit/>
            </a:bodyPr>
            <a:lstStyle/>
            <a:p>
              <a:r>
                <a:rPr lang="fr-FR" sz="1400" b="1" dirty="0" smtClean="0">
                  <a:solidFill>
                    <a:srgbClr val="FFFF00"/>
                  </a:solidFill>
                </a:rPr>
                <a:t>Authie</a:t>
              </a:r>
              <a:endParaRPr lang="fr-FR" sz="1400" b="1" dirty="0">
                <a:solidFill>
                  <a:srgbClr val="FFFF00"/>
                </a:solidFill>
              </a:endParaRPr>
            </a:p>
          </p:txBody>
        </p:sp>
      </p:grpSp>
    </p:spTree>
    <p:extLst>
      <p:ext uri="{BB962C8B-B14F-4D97-AF65-F5344CB8AC3E}">
        <p14:creationId xmlns:p14="http://schemas.microsoft.com/office/powerpoint/2010/main" val="2095403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e 5"/>
          <p:cNvGrpSpPr/>
          <p:nvPr/>
        </p:nvGrpSpPr>
        <p:grpSpPr>
          <a:xfrm>
            <a:off x="1523999" y="0"/>
            <a:ext cx="9144001" cy="6858000"/>
            <a:chOff x="1523999" y="0"/>
            <a:chExt cx="9144001" cy="685800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9" y="0"/>
              <a:ext cx="9144001" cy="6858000"/>
            </a:xfrm>
            <a:prstGeom prst="rect">
              <a:avLst/>
            </a:prstGeom>
          </p:spPr>
        </p:pic>
        <p:sp>
          <p:nvSpPr>
            <p:cNvPr id="3" name="ZoneTexte 2"/>
            <p:cNvSpPr txBox="1"/>
            <p:nvPr/>
          </p:nvSpPr>
          <p:spPr>
            <a:xfrm>
              <a:off x="3147270" y="3793726"/>
              <a:ext cx="683200" cy="307777"/>
            </a:xfrm>
            <a:prstGeom prst="rect">
              <a:avLst/>
            </a:prstGeom>
            <a:noFill/>
          </p:spPr>
          <p:txBody>
            <a:bodyPr wrap="none" rtlCol="0">
              <a:spAutoFit/>
            </a:bodyPr>
            <a:lstStyle/>
            <a:p>
              <a:r>
                <a:rPr lang="fr-FR" sz="1400" b="1" dirty="0" smtClean="0">
                  <a:solidFill>
                    <a:srgbClr val="FFFF00"/>
                  </a:solidFill>
                </a:rPr>
                <a:t>Authie</a:t>
              </a:r>
              <a:endParaRPr lang="fr-FR" sz="1400" b="1" dirty="0">
                <a:solidFill>
                  <a:srgbClr val="FFFF00"/>
                </a:solidFill>
              </a:endParaRPr>
            </a:p>
          </p:txBody>
        </p:sp>
        <p:sp>
          <p:nvSpPr>
            <p:cNvPr id="4" name="ZoneTexte 3"/>
            <p:cNvSpPr txBox="1"/>
            <p:nvPr/>
          </p:nvSpPr>
          <p:spPr>
            <a:xfrm>
              <a:off x="8756499" y="3639837"/>
              <a:ext cx="683200" cy="307777"/>
            </a:xfrm>
            <a:prstGeom prst="rect">
              <a:avLst/>
            </a:prstGeom>
            <a:noFill/>
          </p:spPr>
          <p:txBody>
            <a:bodyPr wrap="none" rtlCol="0">
              <a:spAutoFit/>
            </a:bodyPr>
            <a:lstStyle/>
            <a:p>
              <a:r>
                <a:rPr lang="fr-FR" sz="1400" b="1" dirty="0" smtClean="0">
                  <a:solidFill>
                    <a:srgbClr val="FFFF00"/>
                  </a:solidFill>
                </a:rPr>
                <a:t>Authie</a:t>
              </a:r>
              <a:endParaRPr lang="fr-FR" sz="1400" b="1" dirty="0">
                <a:solidFill>
                  <a:srgbClr val="FFFF00"/>
                </a:solidFill>
              </a:endParaRPr>
            </a:p>
          </p:txBody>
        </p:sp>
        <p:sp>
          <p:nvSpPr>
            <p:cNvPr id="5" name="ZoneTexte 4"/>
            <p:cNvSpPr txBox="1"/>
            <p:nvPr/>
          </p:nvSpPr>
          <p:spPr>
            <a:xfrm rot="914331">
              <a:off x="7013595" y="4687282"/>
              <a:ext cx="1189685" cy="276999"/>
            </a:xfrm>
            <a:prstGeom prst="rect">
              <a:avLst/>
            </a:prstGeom>
            <a:noFill/>
          </p:spPr>
          <p:txBody>
            <a:bodyPr wrap="none" rtlCol="0">
              <a:spAutoFit/>
            </a:bodyPr>
            <a:lstStyle/>
            <a:p>
              <a:r>
                <a:rPr lang="fr-FR" sz="1200" b="1" dirty="0" smtClean="0">
                  <a:solidFill>
                    <a:srgbClr val="FFFF00"/>
                  </a:solidFill>
                </a:rPr>
                <a:t>Déflecteur nord</a:t>
              </a:r>
              <a:endParaRPr lang="fr-FR" sz="1200" b="1" dirty="0">
                <a:solidFill>
                  <a:srgbClr val="FFFF00"/>
                </a:solidFill>
              </a:endParaRPr>
            </a:p>
          </p:txBody>
        </p:sp>
      </p:grpSp>
    </p:spTree>
    <p:extLst>
      <p:ext uri="{BB962C8B-B14F-4D97-AF65-F5344CB8AC3E}">
        <p14:creationId xmlns:p14="http://schemas.microsoft.com/office/powerpoint/2010/main" val="1041614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1523999" y="0"/>
            <a:ext cx="9144001" cy="6858000"/>
            <a:chOff x="1523999" y="0"/>
            <a:chExt cx="9144001" cy="685800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9" y="0"/>
              <a:ext cx="9144001" cy="6858000"/>
            </a:xfrm>
            <a:prstGeom prst="rect">
              <a:avLst/>
            </a:prstGeom>
          </p:spPr>
        </p:pic>
        <p:sp>
          <p:nvSpPr>
            <p:cNvPr id="3" name="ZoneTexte 2"/>
            <p:cNvSpPr txBox="1"/>
            <p:nvPr/>
          </p:nvSpPr>
          <p:spPr>
            <a:xfrm>
              <a:off x="4171728" y="4045679"/>
              <a:ext cx="683200" cy="307777"/>
            </a:xfrm>
            <a:prstGeom prst="rect">
              <a:avLst/>
            </a:prstGeom>
            <a:noFill/>
          </p:spPr>
          <p:txBody>
            <a:bodyPr wrap="none" rtlCol="0">
              <a:spAutoFit/>
            </a:bodyPr>
            <a:lstStyle/>
            <a:p>
              <a:r>
                <a:rPr lang="fr-FR" sz="1400" b="1" dirty="0" smtClean="0">
                  <a:solidFill>
                    <a:srgbClr val="FFFF00"/>
                  </a:solidFill>
                </a:rPr>
                <a:t>Authie</a:t>
              </a:r>
              <a:endParaRPr lang="fr-FR" sz="1400" b="1" dirty="0">
                <a:solidFill>
                  <a:srgbClr val="FFFF00"/>
                </a:solidFill>
              </a:endParaRPr>
            </a:p>
          </p:txBody>
        </p:sp>
        <p:sp>
          <p:nvSpPr>
            <p:cNvPr id="4" name="ZoneTexte 3"/>
            <p:cNvSpPr txBox="1"/>
            <p:nvPr/>
          </p:nvSpPr>
          <p:spPr>
            <a:xfrm>
              <a:off x="7502656" y="3877753"/>
              <a:ext cx="683200" cy="307777"/>
            </a:xfrm>
            <a:prstGeom prst="rect">
              <a:avLst/>
            </a:prstGeom>
            <a:noFill/>
          </p:spPr>
          <p:txBody>
            <a:bodyPr wrap="none" rtlCol="0">
              <a:spAutoFit/>
            </a:bodyPr>
            <a:lstStyle/>
            <a:p>
              <a:r>
                <a:rPr lang="fr-FR" sz="1400" b="1" dirty="0" smtClean="0">
                  <a:solidFill>
                    <a:srgbClr val="FFFF00"/>
                  </a:solidFill>
                </a:rPr>
                <a:t>Authie</a:t>
              </a:r>
              <a:endParaRPr lang="fr-FR" sz="1400" b="1" dirty="0">
                <a:solidFill>
                  <a:srgbClr val="FFFF00"/>
                </a:solidFill>
              </a:endParaRPr>
            </a:p>
          </p:txBody>
        </p:sp>
        <p:sp>
          <p:nvSpPr>
            <p:cNvPr id="5" name="ZoneTexte 4"/>
            <p:cNvSpPr txBox="1"/>
            <p:nvPr/>
          </p:nvSpPr>
          <p:spPr>
            <a:xfrm rot="21226228">
              <a:off x="8599641" y="3961716"/>
              <a:ext cx="1564274" cy="307777"/>
            </a:xfrm>
            <a:prstGeom prst="rect">
              <a:avLst/>
            </a:prstGeom>
            <a:noFill/>
          </p:spPr>
          <p:txBody>
            <a:bodyPr wrap="none" rtlCol="0">
              <a:spAutoFit/>
            </a:bodyPr>
            <a:lstStyle/>
            <a:p>
              <a:r>
                <a:rPr lang="fr-FR" sz="1400" b="1" dirty="0" smtClean="0">
                  <a:solidFill>
                    <a:srgbClr val="FFFF00"/>
                  </a:solidFill>
                </a:rPr>
                <a:t>Digue submersible</a:t>
              </a:r>
              <a:endParaRPr lang="fr-FR" sz="1400" b="1" dirty="0">
                <a:solidFill>
                  <a:srgbClr val="FFFF00"/>
                </a:solidFill>
              </a:endParaRPr>
            </a:p>
          </p:txBody>
        </p:sp>
        <p:sp>
          <p:nvSpPr>
            <p:cNvPr id="6" name="ZoneTexte 5"/>
            <p:cNvSpPr txBox="1"/>
            <p:nvPr/>
          </p:nvSpPr>
          <p:spPr>
            <a:xfrm rot="355870">
              <a:off x="2967985" y="4973886"/>
              <a:ext cx="1189685" cy="276999"/>
            </a:xfrm>
            <a:prstGeom prst="rect">
              <a:avLst/>
            </a:prstGeom>
            <a:noFill/>
          </p:spPr>
          <p:txBody>
            <a:bodyPr wrap="none" rtlCol="0">
              <a:spAutoFit/>
            </a:bodyPr>
            <a:lstStyle/>
            <a:p>
              <a:r>
                <a:rPr lang="fr-FR" sz="1200" b="1" dirty="0" smtClean="0">
                  <a:solidFill>
                    <a:srgbClr val="FFFF00"/>
                  </a:solidFill>
                </a:rPr>
                <a:t>Déflecteur nord</a:t>
              </a:r>
              <a:endParaRPr lang="fr-FR" sz="1200" b="1" dirty="0">
                <a:solidFill>
                  <a:srgbClr val="FFFF00"/>
                </a:solidFill>
              </a:endParaRPr>
            </a:p>
          </p:txBody>
        </p:sp>
      </p:grpSp>
    </p:spTree>
    <p:extLst>
      <p:ext uri="{BB962C8B-B14F-4D97-AF65-F5344CB8AC3E}">
        <p14:creationId xmlns:p14="http://schemas.microsoft.com/office/powerpoint/2010/main" val="2461286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1523999" y="0"/>
            <a:ext cx="9144001" cy="6858000"/>
            <a:chOff x="1523999" y="0"/>
            <a:chExt cx="9144001" cy="685800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9" y="0"/>
              <a:ext cx="9144001" cy="6858000"/>
            </a:xfrm>
            <a:prstGeom prst="rect">
              <a:avLst/>
            </a:prstGeom>
          </p:spPr>
        </p:pic>
        <p:sp>
          <p:nvSpPr>
            <p:cNvPr id="3" name="ZoneTexte 2"/>
            <p:cNvSpPr txBox="1"/>
            <p:nvPr/>
          </p:nvSpPr>
          <p:spPr>
            <a:xfrm>
              <a:off x="8935963" y="3880628"/>
              <a:ext cx="683200" cy="307777"/>
            </a:xfrm>
            <a:prstGeom prst="rect">
              <a:avLst/>
            </a:prstGeom>
            <a:noFill/>
          </p:spPr>
          <p:txBody>
            <a:bodyPr wrap="none" rtlCol="0">
              <a:spAutoFit/>
            </a:bodyPr>
            <a:lstStyle/>
            <a:p>
              <a:r>
                <a:rPr lang="fr-FR" sz="1400" b="1" dirty="0" smtClean="0">
                  <a:solidFill>
                    <a:srgbClr val="FFFF00"/>
                  </a:solidFill>
                </a:rPr>
                <a:t>Authie</a:t>
              </a:r>
              <a:endParaRPr lang="fr-FR" sz="1400" b="1" dirty="0">
                <a:solidFill>
                  <a:srgbClr val="FFFF00"/>
                </a:solidFill>
              </a:endParaRPr>
            </a:p>
          </p:txBody>
        </p:sp>
        <p:sp>
          <p:nvSpPr>
            <p:cNvPr id="4" name="ZoneTexte 3"/>
            <p:cNvSpPr txBox="1"/>
            <p:nvPr/>
          </p:nvSpPr>
          <p:spPr>
            <a:xfrm rot="455531">
              <a:off x="7798016" y="3290500"/>
              <a:ext cx="1114601" cy="276999"/>
            </a:xfrm>
            <a:prstGeom prst="rect">
              <a:avLst/>
            </a:prstGeom>
            <a:noFill/>
          </p:spPr>
          <p:txBody>
            <a:bodyPr wrap="none" rtlCol="0">
              <a:spAutoFit/>
            </a:bodyPr>
            <a:lstStyle/>
            <a:p>
              <a:r>
                <a:rPr lang="fr-FR" sz="1200" b="1" dirty="0" smtClean="0">
                  <a:solidFill>
                    <a:srgbClr val="FFFF00"/>
                  </a:solidFill>
                </a:rPr>
                <a:t>Déflecteur sud</a:t>
              </a:r>
              <a:endParaRPr lang="fr-FR" sz="1200" b="1" dirty="0">
                <a:solidFill>
                  <a:srgbClr val="FFFF00"/>
                </a:solidFill>
              </a:endParaRPr>
            </a:p>
          </p:txBody>
        </p:sp>
      </p:grpSp>
    </p:spTree>
    <p:extLst>
      <p:ext uri="{BB962C8B-B14F-4D97-AF65-F5344CB8AC3E}">
        <p14:creationId xmlns:p14="http://schemas.microsoft.com/office/powerpoint/2010/main" val="31500041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1523999" y="0"/>
            <a:ext cx="9144001" cy="6858000"/>
            <a:chOff x="1523999" y="0"/>
            <a:chExt cx="9144001" cy="685800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9" y="0"/>
              <a:ext cx="9144001" cy="6858000"/>
            </a:xfrm>
            <a:prstGeom prst="rect">
              <a:avLst/>
            </a:prstGeom>
          </p:spPr>
        </p:pic>
        <p:sp>
          <p:nvSpPr>
            <p:cNvPr id="6" name="ZoneTexte 5"/>
            <p:cNvSpPr txBox="1"/>
            <p:nvPr/>
          </p:nvSpPr>
          <p:spPr>
            <a:xfrm rot="21361687">
              <a:off x="8078121" y="4209611"/>
              <a:ext cx="1189685" cy="276999"/>
            </a:xfrm>
            <a:prstGeom prst="rect">
              <a:avLst/>
            </a:prstGeom>
            <a:noFill/>
          </p:spPr>
          <p:txBody>
            <a:bodyPr wrap="none" rtlCol="0">
              <a:spAutoFit/>
            </a:bodyPr>
            <a:lstStyle/>
            <a:p>
              <a:r>
                <a:rPr lang="fr-FR" sz="1200" b="1" dirty="0" smtClean="0">
                  <a:solidFill>
                    <a:srgbClr val="FFFF00"/>
                  </a:solidFill>
                </a:rPr>
                <a:t>Déflecteur nord</a:t>
              </a:r>
              <a:endParaRPr lang="fr-FR" sz="1200" b="1" dirty="0">
                <a:solidFill>
                  <a:srgbClr val="FFFF00"/>
                </a:solidFill>
              </a:endParaRPr>
            </a:p>
          </p:txBody>
        </p:sp>
        <p:sp>
          <p:nvSpPr>
            <p:cNvPr id="7" name="ZoneTexte 6"/>
            <p:cNvSpPr txBox="1"/>
            <p:nvPr/>
          </p:nvSpPr>
          <p:spPr>
            <a:xfrm rot="20484852">
              <a:off x="5126803" y="5258200"/>
              <a:ext cx="1114601" cy="276999"/>
            </a:xfrm>
            <a:prstGeom prst="rect">
              <a:avLst/>
            </a:prstGeom>
            <a:noFill/>
          </p:spPr>
          <p:txBody>
            <a:bodyPr wrap="none" rtlCol="0">
              <a:spAutoFit/>
            </a:bodyPr>
            <a:lstStyle/>
            <a:p>
              <a:r>
                <a:rPr lang="fr-FR" sz="1200" b="1" dirty="0" smtClean="0">
                  <a:solidFill>
                    <a:srgbClr val="FFFF00"/>
                  </a:solidFill>
                </a:rPr>
                <a:t>Déflecteur sud</a:t>
              </a:r>
              <a:endParaRPr lang="fr-FR" sz="1200" b="1" dirty="0">
                <a:solidFill>
                  <a:srgbClr val="FFFF00"/>
                </a:solidFill>
              </a:endParaRPr>
            </a:p>
          </p:txBody>
        </p:sp>
        <p:sp>
          <p:nvSpPr>
            <p:cNvPr id="8" name="ZoneTexte 7"/>
            <p:cNvSpPr txBox="1"/>
            <p:nvPr/>
          </p:nvSpPr>
          <p:spPr>
            <a:xfrm>
              <a:off x="3299437" y="4219704"/>
              <a:ext cx="683200" cy="307777"/>
            </a:xfrm>
            <a:prstGeom prst="rect">
              <a:avLst/>
            </a:prstGeom>
            <a:noFill/>
          </p:spPr>
          <p:txBody>
            <a:bodyPr wrap="none" rtlCol="0">
              <a:spAutoFit/>
            </a:bodyPr>
            <a:lstStyle/>
            <a:p>
              <a:r>
                <a:rPr lang="fr-FR" sz="1400" b="1" dirty="0" smtClean="0">
                  <a:solidFill>
                    <a:srgbClr val="FFFF00"/>
                  </a:solidFill>
                </a:rPr>
                <a:t>Authie</a:t>
              </a:r>
              <a:endParaRPr lang="fr-FR" sz="1400" b="1" dirty="0">
                <a:solidFill>
                  <a:srgbClr val="FFFF00"/>
                </a:solidFill>
              </a:endParaRPr>
            </a:p>
          </p:txBody>
        </p:sp>
        <p:sp>
          <p:nvSpPr>
            <p:cNvPr id="9" name="ZoneTexte 8"/>
            <p:cNvSpPr txBox="1"/>
            <p:nvPr/>
          </p:nvSpPr>
          <p:spPr>
            <a:xfrm rot="624225">
              <a:off x="6452071" y="4065815"/>
              <a:ext cx="683200" cy="307777"/>
            </a:xfrm>
            <a:prstGeom prst="rect">
              <a:avLst/>
            </a:prstGeom>
            <a:noFill/>
          </p:spPr>
          <p:txBody>
            <a:bodyPr wrap="none" rtlCol="0">
              <a:spAutoFit/>
            </a:bodyPr>
            <a:lstStyle/>
            <a:p>
              <a:r>
                <a:rPr lang="fr-FR" sz="1400" b="1" dirty="0" smtClean="0">
                  <a:solidFill>
                    <a:srgbClr val="FFFF00"/>
                  </a:solidFill>
                </a:rPr>
                <a:t>Authie</a:t>
              </a:r>
              <a:endParaRPr lang="fr-FR" sz="1400" b="1" dirty="0">
                <a:solidFill>
                  <a:srgbClr val="FFFF00"/>
                </a:solidFill>
              </a:endParaRPr>
            </a:p>
          </p:txBody>
        </p:sp>
      </p:grpSp>
    </p:spTree>
    <p:extLst>
      <p:ext uri="{BB962C8B-B14F-4D97-AF65-F5344CB8AC3E}">
        <p14:creationId xmlns:p14="http://schemas.microsoft.com/office/powerpoint/2010/main" val="997222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1523998" y="-54006"/>
            <a:ext cx="9144001" cy="6858000"/>
            <a:chOff x="1523998" y="-54006"/>
            <a:chExt cx="9144001" cy="6858000"/>
          </a:xfrm>
        </p:grpSpPr>
        <p:pic>
          <p:nvPicPr>
            <p:cNvPr id="2" name="Imag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8" y="-54006"/>
              <a:ext cx="9144001" cy="6858000"/>
            </a:xfrm>
            <a:prstGeom prst="rect">
              <a:avLst/>
            </a:prstGeom>
          </p:spPr>
        </p:pic>
        <p:sp>
          <p:nvSpPr>
            <p:cNvPr id="3" name="ZoneTexte 2"/>
            <p:cNvSpPr txBox="1"/>
            <p:nvPr/>
          </p:nvSpPr>
          <p:spPr>
            <a:xfrm>
              <a:off x="6095999" y="3642809"/>
              <a:ext cx="683200" cy="307777"/>
            </a:xfrm>
            <a:prstGeom prst="rect">
              <a:avLst/>
            </a:prstGeom>
            <a:noFill/>
          </p:spPr>
          <p:txBody>
            <a:bodyPr wrap="none" rtlCol="0">
              <a:spAutoFit/>
            </a:bodyPr>
            <a:lstStyle/>
            <a:p>
              <a:r>
                <a:rPr lang="fr-FR" sz="1400" b="1" dirty="0" smtClean="0">
                  <a:solidFill>
                    <a:srgbClr val="FFFF00"/>
                  </a:solidFill>
                </a:rPr>
                <a:t>Authie</a:t>
              </a:r>
              <a:endParaRPr lang="fr-FR" sz="1400" b="1" dirty="0">
                <a:solidFill>
                  <a:srgbClr val="FFFF00"/>
                </a:solidFill>
              </a:endParaRPr>
            </a:p>
          </p:txBody>
        </p:sp>
        <p:sp>
          <p:nvSpPr>
            <p:cNvPr id="4" name="ZoneTexte 3"/>
            <p:cNvSpPr txBox="1"/>
            <p:nvPr/>
          </p:nvSpPr>
          <p:spPr>
            <a:xfrm rot="19344868">
              <a:off x="2693807" y="4713730"/>
              <a:ext cx="1114601" cy="276999"/>
            </a:xfrm>
            <a:prstGeom prst="rect">
              <a:avLst/>
            </a:prstGeom>
            <a:noFill/>
          </p:spPr>
          <p:txBody>
            <a:bodyPr wrap="none" rtlCol="0">
              <a:spAutoFit/>
            </a:bodyPr>
            <a:lstStyle/>
            <a:p>
              <a:r>
                <a:rPr lang="fr-FR" sz="1200" b="1" dirty="0" smtClean="0">
                  <a:solidFill>
                    <a:srgbClr val="FFFF00"/>
                  </a:solidFill>
                </a:rPr>
                <a:t>Déflecteur sud</a:t>
              </a:r>
              <a:endParaRPr lang="fr-FR" sz="1200" b="1" dirty="0">
                <a:solidFill>
                  <a:srgbClr val="FFFF00"/>
                </a:solidFill>
              </a:endParaRPr>
            </a:p>
          </p:txBody>
        </p:sp>
        <p:sp>
          <p:nvSpPr>
            <p:cNvPr id="6" name="ZoneTexte 5"/>
            <p:cNvSpPr txBox="1"/>
            <p:nvPr/>
          </p:nvSpPr>
          <p:spPr>
            <a:xfrm>
              <a:off x="3126799" y="3438032"/>
              <a:ext cx="683200" cy="307777"/>
            </a:xfrm>
            <a:prstGeom prst="rect">
              <a:avLst/>
            </a:prstGeom>
            <a:noFill/>
          </p:spPr>
          <p:txBody>
            <a:bodyPr wrap="none" rtlCol="0">
              <a:spAutoFit/>
            </a:bodyPr>
            <a:lstStyle/>
            <a:p>
              <a:r>
                <a:rPr lang="fr-FR" sz="1400" b="1" dirty="0" smtClean="0">
                  <a:solidFill>
                    <a:srgbClr val="FFFF00"/>
                  </a:solidFill>
                </a:rPr>
                <a:t>Authie</a:t>
              </a:r>
              <a:endParaRPr lang="fr-FR" sz="1400" b="1" dirty="0">
                <a:solidFill>
                  <a:srgbClr val="FFFF00"/>
                </a:solidFill>
              </a:endParaRPr>
            </a:p>
          </p:txBody>
        </p:sp>
        <p:sp>
          <p:nvSpPr>
            <p:cNvPr id="7" name="ZoneTexte 6"/>
            <p:cNvSpPr txBox="1"/>
            <p:nvPr/>
          </p:nvSpPr>
          <p:spPr>
            <a:xfrm>
              <a:off x="2041802" y="3862377"/>
              <a:ext cx="683200" cy="307777"/>
            </a:xfrm>
            <a:prstGeom prst="rect">
              <a:avLst/>
            </a:prstGeom>
            <a:noFill/>
          </p:spPr>
          <p:txBody>
            <a:bodyPr wrap="none" rtlCol="0">
              <a:spAutoFit/>
            </a:bodyPr>
            <a:lstStyle/>
            <a:p>
              <a:r>
                <a:rPr lang="fr-FR" sz="1400" b="1" dirty="0" smtClean="0">
                  <a:solidFill>
                    <a:srgbClr val="FFFF00"/>
                  </a:solidFill>
                </a:rPr>
                <a:t>Authie</a:t>
              </a:r>
              <a:endParaRPr lang="fr-FR" sz="1400" b="1" dirty="0">
                <a:solidFill>
                  <a:srgbClr val="FFFF00"/>
                </a:solidFill>
              </a:endParaRPr>
            </a:p>
          </p:txBody>
        </p:sp>
        <p:sp>
          <p:nvSpPr>
            <p:cNvPr id="8" name="ZoneTexte 7"/>
            <p:cNvSpPr txBox="1"/>
            <p:nvPr/>
          </p:nvSpPr>
          <p:spPr>
            <a:xfrm rot="20975471">
              <a:off x="5026236" y="3480186"/>
              <a:ext cx="1189685" cy="276999"/>
            </a:xfrm>
            <a:prstGeom prst="rect">
              <a:avLst/>
            </a:prstGeom>
            <a:noFill/>
          </p:spPr>
          <p:txBody>
            <a:bodyPr wrap="none" rtlCol="0">
              <a:spAutoFit/>
            </a:bodyPr>
            <a:lstStyle/>
            <a:p>
              <a:r>
                <a:rPr lang="fr-FR" sz="1200" b="1" dirty="0" smtClean="0">
                  <a:solidFill>
                    <a:srgbClr val="FFFF00"/>
                  </a:solidFill>
                </a:rPr>
                <a:t>Déflecteur nord</a:t>
              </a:r>
              <a:endParaRPr lang="fr-FR" sz="1200" b="1" dirty="0">
                <a:solidFill>
                  <a:srgbClr val="FFFF00"/>
                </a:solidFill>
              </a:endParaRPr>
            </a:p>
          </p:txBody>
        </p:sp>
      </p:grpSp>
    </p:spTree>
    <p:extLst>
      <p:ext uri="{BB962C8B-B14F-4D97-AF65-F5344CB8AC3E}">
        <p14:creationId xmlns:p14="http://schemas.microsoft.com/office/powerpoint/2010/main" val="221811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p:cNvGrpSpPr/>
          <p:nvPr/>
        </p:nvGrpSpPr>
        <p:grpSpPr>
          <a:xfrm>
            <a:off x="3070747" y="-18334"/>
            <a:ext cx="7970292" cy="6876334"/>
            <a:chOff x="3070747" y="-18334"/>
            <a:chExt cx="7970292" cy="6876334"/>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a:ext>
              </a:extLst>
            </a:blip>
            <a:srcRect l="55896" t="39677" r="21073" b="34130"/>
            <a:stretch/>
          </p:blipFill>
          <p:spPr>
            <a:xfrm>
              <a:off x="3070747" y="-18334"/>
              <a:ext cx="7970292" cy="6876334"/>
            </a:xfrm>
            <a:prstGeom prst="rect">
              <a:avLst/>
            </a:prstGeom>
          </p:spPr>
        </p:pic>
        <p:sp>
          <p:nvSpPr>
            <p:cNvPr id="9" name="ZoneTexte 8"/>
            <p:cNvSpPr txBox="1"/>
            <p:nvPr/>
          </p:nvSpPr>
          <p:spPr>
            <a:xfrm>
              <a:off x="6204666" y="409081"/>
              <a:ext cx="1702454" cy="769441"/>
            </a:xfrm>
            <a:prstGeom prst="rect">
              <a:avLst/>
            </a:prstGeom>
            <a:noFill/>
          </p:spPr>
          <p:txBody>
            <a:bodyPr wrap="none" rtlCol="0">
              <a:spAutoFit/>
            </a:bodyPr>
            <a:lstStyle/>
            <a:p>
              <a:r>
                <a:rPr lang="fr-FR" sz="4400" b="1" dirty="0">
                  <a:solidFill>
                    <a:srgbClr val="FFFF00"/>
                  </a:solidFill>
                </a:rPr>
                <a:t>Z</a:t>
              </a:r>
              <a:r>
                <a:rPr lang="fr-FR" sz="4400" b="1" dirty="0" smtClean="0">
                  <a:solidFill>
                    <a:srgbClr val="FFFF00"/>
                  </a:solidFill>
                </a:rPr>
                <a:t>OOM</a:t>
              </a:r>
              <a:endParaRPr lang="fr-FR" sz="4400" b="1" dirty="0">
                <a:solidFill>
                  <a:srgbClr val="FFFF00"/>
                </a:solidFill>
              </a:endParaRPr>
            </a:p>
          </p:txBody>
        </p:sp>
        <p:sp>
          <p:nvSpPr>
            <p:cNvPr id="10" name="ZoneTexte 9"/>
            <p:cNvSpPr txBox="1"/>
            <p:nvPr/>
          </p:nvSpPr>
          <p:spPr>
            <a:xfrm>
              <a:off x="5608460" y="1178522"/>
              <a:ext cx="3162854" cy="338554"/>
            </a:xfrm>
            <a:prstGeom prst="rect">
              <a:avLst/>
            </a:prstGeom>
            <a:noFill/>
          </p:spPr>
          <p:txBody>
            <a:bodyPr wrap="none" rtlCol="0">
              <a:spAutoFit/>
            </a:bodyPr>
            <a:lstStyle/>
            <a:p>
              <a:r>
                <a:rPr lang="fr-FR" sz="1600" b="1" dirty="0" smtClean="0">
                  <a:solidFill>
                    <a:srgbClr val="002060"/>
                  </a:solidFill>
                </a:rPr>
                <a:t>Pour voir du côté de la dune, ça va.</a:t>
              </a:r>
              <a:endParaRPr lang="fr-FR" sz="1600" b="1" dirty="0">
                <a:solidFill>
                  <a:srgbClr val="002060"/>
                </a:solidFill>
              </a:endParaRPr>
            </a:p>
          </p:txBody>
        </p:sp>
      </p:grpSp>
    </p:spTree>
    <p:extLst>
      <p:ext uri="{BB962C8B-B14F-4D97-AF65-F5344CB8AC3E}">
        <p14:creationId xmlns:p14="http://schemas.microsoft.com/office/powerpoint/2010/main" val="35233015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284</Words>
  <Application>Microsoft Office PowerPoint</Application>
  <PresentationFormat>Grand écran</PresentationFormat>
  <Paragraphs>53</Paragraphs>
  <Slides>14</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ADCMBA</dc:creator>
  <cp:lastModifiedBy>ADCMBA</cp:lastModifiedBy>
  <cp:revision>208</cp:revision>
  <dcterms:created xsi:type="dcterms:W3CDTF">2022-01-10T19:49:01Z</dcterms:created>
  <dcterms:modified xsi:type="dcterms:W3CDTF">2022-06-02T07:32:04Z</dcterms:modified>
</cp:coreProperties>
</file>